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286" r:id="rId2"/>
    <p:sldId id="282" r:id="rId3"/>
    <p:sldId id="284" r:id="rId4"/>
    <p:sldId id="278" r:id="rId5"/>
    <p:sldId id="285" r:id="rId6"/>
    <p:sldId id="283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20443"/>
    <a:srgbClr val="FF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E2C3F31-69F3-4429-B8F2-D078F611D0E8}" type="datetimeFigureOut">
              <a:rPr lang="en-US"/>
              <a:pPr>
                <a:defRPr/>
              </a:pPr>
              <a:t>3/17/2017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C4E5C2C-EC21-4D94-B777-37E7FEF43B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6294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133C7D2-6730-4651-8D47-6A7A1D84CC30}" type="datetimeFigureOut">
              <a:rPr lang="en-US"/>
              <a:pPr>
                <a:defRPr/>
              </a:pPr>
              <a:t>3/17/2017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B012AF8-B150-42EC-9214-8E1B87E0C3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353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</p:grp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108E1-40D4-4549-8C74-EFCADD0072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1875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CFEEE-EEE8-4902-85BE-01CC49EFDA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5909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6ED59-F1EC-417B-8FA7-63AE880BBE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2451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8C5C5-B053-417D-933A-D58FF02C19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613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60CC4-FA68-452C-AAC6-5F3152B912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6024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71AE9-AC8B-4EFB-BD49-2C344730B1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2536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48D2D-789B-40B7-AA7F-BDC7B3AB5A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7964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AAFDD-DB1C-4E90-85FC-048B9E01D8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6427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EB3BE-0C91-4B32-ABA7-333D8042F5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3398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77661-68F8-43FA-BABF-41595F831F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5069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F7170-2456-492A-89BB-F92B3860AB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8853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E0770-DD6B-4547-8097-344078F2B8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3596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7D00B-3E4F-4545-B966-96D8E96574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9957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3FD77-14CF-4462-A953-726C61C120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1652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866365F5-943B-468F-AAF1-03D5CF787A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52400"/>
            <a:ext cx="8229600" cy="11398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US" altLang="en-US" kern="0" smtClean="0"/>
              <a:t>Me llamo ___________ Clase 702</a:t>
            </a:r>
            <a:br>
              <a:rPr lang="en-US" altLang="en-US" kern="0" smtClean="0"/>
            </a:br>
            <a:r>
              <a:rPr lang="en-US" altLang="en-US" kern="0" smtClean="0"/>
              <a:t>La fecha es el 17 de marzo del 2017</a:t>
            </a:r>
            <a:endParaRPr lang="en-US" altLang="en-US" kern="0" dirty="0" smtClean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1565275"/>
            <a:ext cx="8915400" cy="45307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US" kern="0" smtClean="0">
                <a:solidFill>
                  <a:schemeClr val="accent6"/>
                </a:solidFill>
              </a:rPr>
              <a:t>Proposito # 51: </a:t>
            </a:r>
            <a:r>
              <a:rPr lang="en-US" kern="0" smtClean="0"/>
              <a:t>¿Prefieres jugar o estudiar?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i="1" kern="0" smtClean="0">
                <a:solidFill>
                  <a:srgbClr val="7030A0"/>
                </a:solidFill>
              </a:rPr>
              <a:t>L.O.- to review stem-changing verbs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kern="0" smtClean="0">
                <a:solidFill>
                  <a:schemeClr val="accent6"/>
                </a:solidFill>
              </a:rPr>
              <a:t>Actividad Inicial: </a:t>
            </a:r>
            <a:r>
              <a:rPr lang="en-US" kern="0" smtClean="0"/>
              <a:t>Copy and add letters to form complete works.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Mis clases emp____z_____ a las ocho.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Nosotros emp____z_____ a trabajar.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Yo qu____r____ sacar notas buenas.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Todos nosotros qu____r_____ notas buenas.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Ellos pref____r____ ser espectadores.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Nosotros pref____r____ ser jugadores.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19787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7813"/>
            <a:ext cx="8763000" cy="113982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Stem-changing/ Boot Verbs E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IE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686800" cy="452596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All forms of the verb change from “E” to “IE”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u="sng" dirty="0" smtClean="0"/>
              <a:t>Except</a:t>
            </a:r>
            <a:r>
              <a:rPr lang="en-US" dirty="0" smtClean="0"/>
              <a:t> ‘</a:t>
            </a:r>
            <a:r>
              <a:rPr lang="en-US" i="1" dirty="0" err="1" smtClean="0"/>
              <a:t>nosotros</a:t>
            </a:r>
            <a:r>
              <a:rPr lang="en-US" i="1" dirty="0" smtClean="0"/>
              <a:t>’</a:t>
            </a:r>
            <a:r>
              <a:rPr lang="en-US" dirty="0" smtClean="0"/>
              <a:t> y </a:t>
            </a:r>
            <a:r>
              <a:rPr lang="en-US" i="1" dirty="0" smtClean="0"/>
              <a:t>‘</a:t>
            </a:r>
            <a:r>
              <a:rPr lang="en-US" i="1" dirty="0" err="1" smtClean="0"/>
              <a:t>vosotros</a:t>
            </a:r>
            <a:r>
              <a:rPr lang="en-US" i="1" dirty="0" smtClean="0"/>
              <a:t>’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dirty="0" smtClean="0"/>
              <a:t>The “E” closest to the ending ‘-AR, -ER, -IR’ takes the “IE” change.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/>
              <a:t>	</a:t>
            </a:r>
            <a:r>
              <a:rPr lang="en-US" dirty="0" err="1" smtClean="0"/>
              <a:t>Empezar</a:t>
            </a:r>
            <a:r>
              <a:rPr lang="en-US" dirty="0" smtClean="0"/>
              <a:t>		</a:t>
            </a:r>
            <a:r>
              <a:rPr lang="en-US" dirty="0" err="1" smtClean="0"/>
              <a:t>Preferir</a:t>
            </a:r>
            <a:r>
              <a:rPr lang="en-US" dirty="0" smtClean="0"/>
              <a:t>		</a:t>
            </a:r>
            <a:r>
              <a:rPr lang="en-US" dirty="0" err="1" smtClean="0"/>
              <a:t>Querer</a:t>
            </a:r>
            <a:endParaRPr lang="en-US" dirty="0" smtClean="0"/>
          </a:p>
          <a:p>
            <a:pPr marL="0" indent="0">
              <a:buFont typeface="Wingdings" pitchFamily="2" charset="2"/>
              <a:buNone/>
              <a:defRPr/>
            </a:pPr>
            <a:endParaRPr lang="en-US" sz="2400" dirty="0"/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/>
              <a:t>  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Empiezo</a:t>
            </a:r>
            <a:r>
              <a:rPr lang="en-US" dirty="0" smtClean="0"/>
              <a:t>	   </a:t>
            </a: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Prefieres</a:t>
            </a:r>
            <a:r>
              <a:rPr lang="en-US" dirty="0" smtClean="0"/>
              <a:t>      </a:t>
            </a: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Quiere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514600" y="3657600"/>
            <a:ext cx="4572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Curved Connector 5"/>
          <p:cNvCxnSpPr/>
          <p:nvPr/>
        </p:nvCxnSpPr>
        <p:spPr>
          <a:xfrm rot="16200000" flipH="1" flipV="1">
            <a:off x="2479675" y="3463925"/>
            <a:ext cx="69850" cy="457200"/>
          </a:xfrm>
          <a:prstGeom prst="curvedConnector4">
            <a:avLst>
              <a:gd name="adj1" fmla="val -449985"/>
              <a:gd name="adj2" fmla="val 105303"/>
            </a:avLst>
          </a:prstGeom>
          <a:ln w="28575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09800" y="3962400"/>
            <a:ext cx="1524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286000" y="3962400"/>
            <a:ext cx="0" cy="76200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209800" y="4953000"/>
            <a:ext cx="3048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105400" y="3657600"/>
            <a:ext cx="4572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0" name="Curved Connector 9"/>
          <p:cNvCxnSpPr/>
          <p:nvPr/>
        </p:nvCxnSpPr>
        <p:spPr>
          <a:xfrm rot="16200000" flipH="1" flipV="1">
            <a:off x="5146675" y="3463925"/>
            <a:ext cx="69850" cy="457200"/>
          </a:xfrm>
          <a:prstGeom prst="curvedConnector4">
            <a:avLst>
              <a:gd name="adj1" fmla="val -469985"/>
              <a:gd name="adj2" fmla="val 105303"/>
            </a:avLst>
          </a:prstGeom>
          <a:ln w="28575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876800" y="4003675"/>
            <a:ext cx="1524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953000" y="3962400"/>
            <a:ext cx="0" cy="68580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876800" y="4953000"/>
            <a:ext cx="3048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7710488" y="3616325"/>
            <a:ext cx="4572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8" name="Curved Connector 17"/>
          <p:cNvCxnSpPr/>
          <p:nvPr/>
        </p:nvCxnSpPr>
        <p:spPr>
          <a:xfrm rot="16200000" flipH="1" flipV="1">
            <a:off x="7654925" y="3387725"/>
            <a:ext cx="69850" cy="457200"/>
          </a:xfrm>
          <a:prstGeom prst="curvedConnector4">
            <a:avLst>
              <a:gd name="adj1" fmla="val -329989"/>
              <a:gd name="adj2" fmla="val 105303"/>
            </a:avLst>
          </a:prstGeom>
          <a:ln w="28575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391400" y="3962400"/>
            <a:ext cx="1524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467600" y="3962400"/>
            <a:ext cx="0" cy="60960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461250" y="4953000"/>
            <a:ext cx="3048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352800" y="4572000"/>
            <a:ext cx="24384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019800" y="4572000"/>
            <a:ext cx="24384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US" altLang="en-US" kern="0" smtClean="0"/>
              <a:t>Practica</a:t>
            </a:r>
            <a:endParaRPr lang="en-US" altLang="en-US" kern="0" dirty="0" smtClean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1600200"/>
            <a:ext cx="8686800" cy="45307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US" b="1" kern="0" smtClean="0">
                <a:solidFill>
                  <a:schemeClr val="accent6"/>
                </a:solidFill>
              </a:rPr>
              <a:t>I- </a:t>
            </a:r>
            <a:r>
              <a:rPr lang="en-US" kern="0" smtClean="0"/>
              <a:t>Rewrite the following sentence in the singular.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Queremos jugar beisbol.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Preferimos jugar en el parque.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Empezamos a jugar a las dos y media.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Mis hermanos quieren jugar futbol.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Ellos prefieren jugar en el campo de la escuela.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Empiezan a jugar al mediodia.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96432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"/>
            <a:ext cx="8534400" cy="6248400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chemeClr val="accent6"/>
                </a:solidFill>
              </a:rPr>
              <a:t>II- </a:t>
            </a:r>
            <a:r>
              <a:rPr lang="en-US" dirty="0" smtClean="0"/>
              <a:t>Form sentences by combining the words in each of the following columns.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 marL="514350" indent="-514350">
              <a:buFont typeface="+mj-lt"/>
              <a:buAutoNum type="arabicPeriod"/>
              <a:defRPr/>
            </a:pPr>
            <a:endParaRPr lang="en-US" dirty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________________________________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________________________________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________________________________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________________________________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________________________________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________________________________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457200" y="1219200"/>
          <a:ext cx="8229600" cy="1920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920875">
                <a:tc>
                  <a:txBody>
                    <a:bodyPr/>
                    <a:lstStyle/>
                    <a:p>
                      <a:r>
                        <a:rPr lang="es-ES_tradnl" sz="2000" noProof="0" dirty="0" smtClean="0">
                          <a:solidFill>
                            <a:schemeClr val="tx1"/>
                          </a:solidFill>
                        </a:rPr>
                        <a:t> Yo</a:t>
                      </a:r>
                    </a:p>
                    <a:p>
                      <a:r>
                        <a:rPr lang="es-ES_tradnl" sz="2000" noProof="0" dirty="0" smtClean="0">
                          <a:solidFill>
                            <a:schemeClr val="tx1"/>
                          </a:solidFill>
                        </a:rPr>
                        <a:t>Nosotros</a:t>
                      </a:r>
                    </a:p>
                    <a:p>
                      <a:r>
                        <a:rPr lang="es-ES_tradnl" sz="2000" noProof="0" dirty="0" smtClean="0">
                          <a:solidFill>
                            <a:schemeClr val="tx1"/>
                          </a:solidFill>
                        </a:rPr>
                        <a:t>Ellos</a:t>
                      </a:r>
                      <a:endParaRPr lang="es-ES_tradnl" sz="2000" noProof="0" dirty="0">
                        <a:solidFill>
                          <a:schemeClr val="tx1"/>
                        </a:solidFill>
                      </a:endParaRPr>
                    </a:p>
                  </a:txBody>
                  <a:tcPr marT="45735" marB="45735"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noProof="0" dirty="0" smtClean="0">
                          <a:solidFill>
                            <a:schemeClr val="tx1"/>
                          </a:solidFill>
                        </a:rPr>
                        <a:t>querer</a:t>
                      </a:r>
                    </a:p>
                    <a:p>
                      <a:pPr algn="ctr"/>
                      <a:r>
                        <a:rPr lang="es-ES_tradnl" sz="2000" noProof="0" dirty="0" smtClean="0">
                          <a:solidFill>
                            <a:schemeClr val="tx1"/>
                          </a:solidFill>
                        </a:rPr>
                        <a:t>preferir</a:t>
                      </a:r>
                    </a:p>
                    <a:p>
                      <a:pPr algn="ctr"/>
                      <a:r>
                        <a:rPr lang="es-ES_tradnl" sz="2000" noProof="0" dirty="0" smtClean="0">
                          <a:solidFill>
                            <a:schemeClr val="tx1"/>
                          </a:solidFill>
                        </a:rPr>
                        <a:t>empezar a</a:t>
                      </a:r>
                    </a:p>
                    <a:p>
                      <a:pPr algn="ctr"/>
                      <a:r>
                        <a:rPr lang="es-ES_tradnl" sz="2000" noProof="0" smtClean="0">
                          <a:solidFill>
                            <a:schemeClr val="tx1"/>
                          </a:solidFill>
                        </a:rPr>
                        <a:t>tener</a:t>
                      </a:r>
                      <a:r>
                        <a:rPr lang="es-ES_tradnl" sz="2000" baseline="0" noProof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000" baseline="0" noProof="0" dirty="0" smtClean="0">
                          <a:solidFill>
                            <a:schemeClr val="tx1"/>
                          </a:solidFill>
                        </a:rPr>
                        <a:t>que</a:t>
                      </a:r>
                      <a:endParaRPr lang="es-ES_tradnl" sz="200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45735" marB="4573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000" noProof="0" dirty="0" smtClean="0">
                          <a:solidFill>
                            <a:schemeClr val="tx1"/>
                          </a:solidFill>
                        </a:rPr>
                        <a:t>jugar</a:t>
                      </a:r>
                      <a:r>
                        <a:rPr lang="es-ES_tradnl" sz="2000" baseline="0" noProof="0" dirty="0" smtClean="0">
                          <a:solidFill>
                            <a:schemeClr val="tx1"/>
                          </a:solidFill>
                        </a:rPr>
                        <a:t> al futbol</a:t>
                      </a:r>
                    </a:p>
                    <a:p>
                      <a:r>
                        <a:rPr lang="es-ES_tradnl" sz="2000" baseline="0" noProof="0" dirty="0" smtClean="0">
                          <a:solidFill>
                            <a:schemeClr val="tx1"/>
                          </a:solidFill>
                        </a:rPr>
                        <a:t>ganar</a:t>
                      </a:r>
                    </a:p>
                    <a:p>
                      <a:r>
                        <a:rPr lang="es-ES_tradnl" sz="2000" baseline="0" noProof="0" dirty="0" smtClean="0">
                          <a:solidFill>
                            <a:schemeClr val="tx1"/>
                          </a:solidFill>
                        </a:rPr>
                        <a:t>perder</a:t>
                      </a:r>
                    </a:p>
                    <a:p>
                      <a:r>
                        <a:rPr lang="es-ES_tradnl" sz="2000" baseline="0" noProof="0" dirty="0" smtClean="0">
                          <a:solidFill>
                            <a:schemeClr val="tx1"/>
                          </a:solidFill>
                        </a:rPr>
                        <a:t>volver al campo</a:t>
                      </a:r>
                    </a:p>
                    <a:p>
                      <a:r>
                        <a:rPr lang="es-ES_tradnl" sz="2000" baseline="0" noProof="0" dirty="0" smtClean="0">
                          <a:solidFill>
                            <a:schemeClr val="tx1"/>
                          </a:solidFill>
                        </a:rPr>
                        <a:t>batear</a:t>
                      </a:r>
                    </a:p>
                    <a:p>
                      <a:r>
                        <a:rPr lang="es-ES_tradnl" sz="2000" baseline="0" noProof="0" dirty="0" smtClean="0">
                          <a:solidFill>
                            <a:schemeClr val="tx1"/>
                          </a:solidFill>
                        </a:rPr>
                        <a:t>lanzar el </a:t>
                      </a:r>
                      <a:r>
                        <a:rPr lang="es-ES_tradnl" sz="2000" baseline="0" noProof="0" dirty="0" err="1" smtClean="0">
                          <a:solidFill>
                            <a:schemeClr val="tx1"/>
                          </a:solidFill>
                        </a:rPr>
                        <a:t>balon</a:t>
                      </a:r>
                      <a:endParaRPr lang="es-ES_tradnl" sz="2000" noProof="0" dirty="0">
                        <a:solidFill>
                          <a:schemeClr val="tx1"/>
                        </a:solidFill>
                      </a:endParaRPr>
                    </a:p>
                  </a:txBody>
                  <a:tcPr marT="45735" marB="4573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57200" y="990600"/>
            <a:ext cx="8229600" cy="45307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US" b="1" kern="0" smtClean="0">
                <a:solidFill>
                  <a:schemeClr val="accent6"/>
                </a:solidFill>
              </a:rPr>
              <a:t>III-</a:t>
            </a:r>
            <a:r>
              <a:rPr lang="en-US" kern="0" smtClean="0"/>
              <a:t> COPIA y responde.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¿Quieren ustedes ir al partido?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n-US" kern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¿Quieres jugar con el equipo o no?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n-US" kern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¿Cuando empiezan ustedes? ¿A las ocho o a las diez?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n-US" kern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¿Prefieres jugar o estudiar?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49609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chemeClr val="accent2"/>
                </a:solidFill>
              </a:rPr>
              <a:t>Tarea # 51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STUDY for </a:t>
            </a:r>
            <a:r>
              <a:rPr lang="en-US" altLang="en-US" u="sng" dirty="0" smtClean="0"/>
              <a:t>Quiz 3: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</a:t>
            </a:r>
            <a:r>
              <a:rPr lang="en-US" altLang="en-US" u="sng" smtClean="0"/>
              <a:t>5</a:t>
            </a:r>
            <a:r>
              <a:rPr lang="en-US" altLang="en-US" smtClean="0"/>
              <a:t> MONDAY</a:t>
            </a:r>
            <a:r>
              <a:rPr lang="en-US" altLang="en-US" dirty="0" smtClean="0"/>
              <a:t>!</a:t>
            </a:r>
          </a:p>
          <a:p>
            <a:pPr lvl="1"/>
            <a:r>
              <a:rPr lang="en-US" altLang="en-US" dirty="0" smtClean="0"/>
              <a:t>Stem-changing / Boot verbs (E</a:t>
            </a:r>
            <a:r>
              <a:rPr lang="en-US" altLang="en-US" dirty="0" smtClean="0">
                <a:sym typeface="Wingdings" pitchFamily="2" charset="2"/>
              </a:rPr>
              <a:t>IE)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6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666699"/>
      </a:hlink>
      <a:folHlink>
        <a:srgbClr val="999966"/>
      </a:folHlink>
    </a:clrScheme>
    <a:fontScheme name="Level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13369</TotalTime>
  <Words>287</Words>
  <Application>Microsoft Office PowerPoint</Application>
  <PresentationFormat>On-screen Show (4:3)</PresentationFormat>
  <Paragraphs>61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Level</vt:lpstr>
      <vt:lpstr>PowerPoint Presentation</vt:lpstr>
      <vt:lpstr>Repaso  Stem-changing/ Boot Verbs EIE</vt:lpstr>
      <vt:lpstr>PowerPoint Presentation</vt:lpstr>
      <vt:lpstr>PowerPoint Presentation</vt:lpstr>
      <vt:lpstr>PowerPoint Presentation</vt:lpstr>
      <vt:lpstr>Tarea # 51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Clase 7IM La fecha es el 2 de diciembre del 2010</dc:title>
  <dc:creator>Helen Zumaeta</dc:creator>
  <cp:lastModifiedBy>Helen Zumaeta</cp:lastModifiedBy>
  <cp:revision>65</cp:revision>
  <cp:lastPrinted>2015-02-02T15:17:17Z</cp:lastPrinted>
  <dcterms:created xsi:type="dcterms:W3CDTF">2010-12-02T00:31:41Z</dcterms:created>
  <dcterms:modified xsi:type="dcterms:W3CDTF">2017-03-17T21:05:17Z</dcterms:modified>
</cp:coreProperties>
</file>